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68" r:id="rId2"/>
    <p:sldId id="396" r:id="rId3"/>
    <p:sldId id="398" r:id="rId4"/>
    <p:sldId id="397" r:id="rId5"/>
    <p:sldId id="400" r:id="rId6"/>
    <p:sldId id="399"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55"/>
    <p:restoredTop sz="94940"/>
  </p:normalViewPr>
  <p:slideViewPr>
    <p:cSldViewPr snapToGrid="0">
      <p:cViewPr varScale="1">
        <p:scale>
          <a:sx n="231" d="100"/>
          <a:sy n="231" d="100"/>
        </p:scale>
        <p:origin x="104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15/11/2025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3794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9790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08757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8015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11/15/25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11/15/25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13:17-19</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1 Slide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3580467"/>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buNone/>
            </a:pPr>
            <a:r>
              <a:rPr lang="en-AU" sz="2400" b="1" baseline="30000" dirty="0">
                <a:solidFill>
                  <a:srgbClr val="FFFFFF"/>
                </a:solidFill>
                <a:effectLst/>
                <a:latin typeface="Times New Roman" panose="02020603050405020304" pitchFamily="18" charset="0"/>
                <a:ea typeface="Times New Roman" panose="02020603050405020304" pitchFamily="18" charset="0"/>
              </a:rPr>
              <a:t>17 </a:t>
            </a:r>
            <a:r>
              <a:rPr lang="en-AU" sz="2400" dirty="0">
                <a:solidFill>
                  <a:srgbClr val="FFFFFF"/>
                </a:solidFill>
                <a:effectLst/>
                <a:latin typeface="Times New Roman" panose="02020603050405020304" pitchFamily="18" charset="0"/>
                <a:ea typeface="Times New Roman" panose="02020603050405020304" pitchFamily="18" charset="0"/>
              </a:rPr>
              <a:t>Obey your leaders and submit to them, for they are keeping watch over your souls, as those who will have to give an account.  Let them do this with joy and not with groaning, for that would be of no advantage to you.  </a:t>
            </a:r>
            <a:endParaRPr lang="en-AU" sz="2400" dirty="0">
              <a:effectLst/>
              <a:latin typeface="Calibri" panose="020F0502020204030204" pitchFamily="34" charset="0"/>
              <a:ea typeface="Times New Roman" panose="02020603050405020304" pitchFamily="18" charset="0"/>
            </a:endParaRPr>
          </a:p>
          <a:p>
            <a:pPr indent="152400">
              <a:lnSpc>
                <a:spcPct val="115000"/>
              </a:lnSpc>
              <a:spcAft>
                <a:spcPts val="1000"/>
              </a:spcAft>
              <a:buNone/>
            </a:pPr>
            <a:r>
              <a:rPr lang="en-AU" sz="2400" dirty="0">
                <a:solidFill>
                  <a:srgbClr val="FFFFFF"/>
                </a:solidFill>
                <a:effectLst/>
                <a:latin typeface="Times New Roman" panose="02020603050405020304" pitchFamily="18" charset="0"/>
                <a:ea typeface="Times New Roman" panose="02020603050405020304" pitchFamily="18" charset="0"/>
              </a:rPr>
              <a:t> </a:t>
            </a:r>
            <a:endParaRPr lang="en-AU" sz="2400" dirty="0">
              <a:effectLst/>
              <a:latin typeface="Calibri" panose="020F0502020204030204" pitchFamily="34" charset="0"/>
              <a:ea typeface="Times New Roman" panose="02020603050405020304" pitchFamily="18" charset="0"/>
            </a:endParaRPr>
          </a:p>
          <a:p>
            <a:pPr>
              <a:buNone/>
            </a:pPr>
            <a:r>
              <a:rPr lang="en-AU" sz="2400" b="1" baseline="30000" dirty="0">
                <a:solidFill>
                  <a:srgbClr val="FFFFFF"/>
                </a:solidFill>
                <a:effectLst/>
                <a:latin typeface="Times New Roman" panose="02020603050405020304" pitchFamily="18" charset="0"/>
                <a:ea typeface="Times New Roman" panose="02020603050405020304" pitchFamily="18" charset="0"/>
              </a:rPr>
              <a:t>18 </a:t>
            </a:r>
            <a:r>
              <a:rPr lang="en-AU" sz="2400" dirty="0">
                <a:solidFill>
                  <a:srgbClr val="FFFFFF"/>
                </a:solidFill>
                <a:effectLst/>
                <a:latin typeface="Times New Roman" panose="02020603050405020304" pitchFamily="18" charset="0"/>
                <a:ea typeface="Times New Roman" panose="02020603050405020304" pitchFamily="18" charset="0"/>
              </a:rPr>
              <a:t>Pray for us, for we are sure that we have a clear conscience, desiring to act honourably in all things.  </a:t>
            </a:r>
            <a:r>
              <a:rPr lang="en-AU" sz="2400" b="1" baseline="30000" dirty="0">
                <a:solidFill>
                  <a:srgbClr val="FFFFFF"/>
                </a:solidFill>
                <a:effectLst/>
                <a:latin typeface="Times New Roman" panose="02020603050405020304" pitchFamily="18" charset="0"/>
                <a:ea typeface="Times New Roman" panose="02020603050405020304" pitchFamily="18" charset="0"/>
              </a:rPr>
              <a:t>19 </a:t>
            </a:r>
            <a:r>
              <a:rPr lang="en-AU" sz="2400" dirty="0">
                <a:solidFill>
                  <a:srgbClr val="FFFFFF"/>
                </a:solidFill>
                <a:effectLst/>
                <a:latin typeface="Times New Roman" panose="02020603050405020304" pitchFamily="18" charset="0"/>
                <a:ea typeface="Times New Roman" panose="02020603050405020304" pitchFamily="18" charset="0"/>
              </a:rPr>
              <a:t>I urge you the more earnestly to do this in order that I may be restored to you the sooner. </a:t>
            </a:r>
            <a:endParaRPr lang="en-AU" sz="2400" dirty="0"/>
          </a:p>
        </p:txBody>
      </p:sp>
    </p:spTree>
    <p:extLst>
      <p:ext uri="{BB962C8B-B14F-4D97-AF65-F5344CB8AC3E}">
        <p14:creationId xmlns:p14="http://schemas.microsoft.com/office/powerpoint/2010/main" val="3679810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5508" y="0"/>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The Biblical Principal </a:t>
            </a:r>
            <a:r>
              <a:rPr lang="en-AU" dirty="0">
                <a:solidFill>
                  <a:schemeClr val="bg1"/>
                </a:solidFill>
                <a:latin typeface="Times New Roman" panose="02020603050405020304" pitchFamily="18" charset="0"/>
                <a:cs typeface="Times New Roman" panose="02020603050405020304" pitchFamily="18" charset="0"/>
              </a:rPr>
              <a:t>(&amp; command)</a:t>
            </a:r>
            <a:r>
              <a:rPr lang="en-AU" sz="2000" dirty="0">
                <a:solidFill>
                  <a:srgbClr val="FFFF00"/>
                </a:solidFill>
                <a:latin typeface="Times New Roman" panose="02020603050405020304" pitchFamily="18" charset="0"/>
                <a:cs typeface="Times New Roman" panose="02020603050405020304" pitchFamily="18" charset="0"/>
              </a:rPr>
              <a:t> to Obey and Submit to our God-appointed Leaders</a:t>
            </a:r>
            <a:endParaRPr lang="en-AU" sz="2000"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1972020" y="638713"/>
            <a:ext cx="7166472" cy="830997"/>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17 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Obey your leaders and submit to them, for they are keeping watch over your souls, as those who will have to give an account.  Let them do this with joy and not with groaning, for that would be of no advantage to you.</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5510" y="2264515"/>
            <a:ext cx="9144002" cy="646331"/>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With Sacrificial servanthood,</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brotherly love</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&amp; submission to others</a:t>
            </a:r>
            <a:endParaRPr lang="en-AU" dirty="0">
              <a:solidFill>
                <a:srgbClr val="FFFF00"/>
              </a:solidFill>
              <a:latin typeface="Times New Roman" panose="02020603050405020304" pitchFamily="18" charset="0"/>
              <a:cs typeface="Times New Roman" panose="02020603050405020304" pitchFamily="18" charset="0"/>
            </a:endParaRPr>
          </a:p>
          <a:p>
            <a:pPr lvl="0" algn="ctr">
              <a:defRPr/>
            </a:pP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the church becomes the Kingdom of God in action.</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93642" y="1441126"/>
            <a:ext cx="9044849"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called to Obedience and Submission (to God;  governing authorities;  leaders in the church;  submission to one another)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flesh is opposed to the Spirit;  rebels against authority;  doesn’t want to submit/obey.</a:t>
            </a:r>
          </a:p>
        </p:txBody>
      </p:sp>
      <p:sp>
        <p:nvSpPr>
          <p:cNvPr id="3" name="TextBox 2">
            <a:extLst>
              <a:ext uri="{FF2B5EF4-FFF2-40B4-BE49-F238E27FC236}">
                <a16:creationId xmlns:a16="http://schemas.microsoft.com/office/drawing/2014/main" id="{FCB10516-4895-40A5-E006-6E9934C841FE}"/>
              </a:ext>
            </a:extLst>
          </p:cNvPr>
          <p:cNvSpPr txBox="1"/>
          <p:nvPr/>
        </p:nvSpPr>
        <p:spPr>
          <a:xfrm>
            <a:off x="0" y="346326"/>
            <a:ext cx="9144002" cy="338554"/>
          </a:xfrm>
          <a:prstGeom prst="rect">
            <a:avLst/>
          </a:prstGeom>
          <a:noFill/>
        </p:spPr>
        <p:txBody>
          <a:bodyPr wrap="square" rtlCol="0">
            <a:spAutoFit/>
          </a:bodyPr>
          <a:lstStyle/>
          <a:p>
            <a:pPr lvl="0" algn="ctr">
              <a:defRPr/>
            </a:pPr>
            <a:r>
              <a:rPr kumimoji="0" lang="en-AU" sz="1600"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A Message for Cowpat Meadows Church</a:t>
            </a:r>
            <a:endParaRPr kumimoji="0" lang="en-AU" sz="1600" i="1"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4AB9F11F-2DB0-1620-6474-1E89F1FF7A8D}"/>
              </a:ext>
            </a:extLst>
          </p:cNvPr>
          <p:cNvSpPr txBox="1"/>
          <p:nvPr/>
        </p:nvSpPr>
        <p:spPr>
          <a:xfrm>
            <a:off x="148728" y="2851285"/>
            <a:ext cx="899527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False teachers/prophets &amp; those with unrepenting wickedness are disqualified from leadership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First &amp; foremost, we must search ourselves.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Are they truly evil?  Or is there something in me, causing me to unfairly condemn them?</a:t>
            </a:r>
          </a:p>
        </p:txBody>
      </p:sp>
      <p:sp>
        <p:nvSpPr>
          <p:cNvPr id="6" name="TextBox 5">
            <a:extLst>
              <a:ext uri="{FF2B5EF4-FFF2-40B4-BE49-F238E27FC236}">
                <a16:creationId xmlns:a16="http://schemas.microsoft.com/office/drawing/2014/main" id="{D75D2C2A-2CA4-498F-CC57-50339D270BB2}"/>
              </a:ext>
            </a:extLst>
          </p:cNvPr>
          <p:cNvSpPr txBox="1"/>
          <p:nvPr/>
        </p:nvSpPr>
        <p:spPr>
          <a:xfrm>
            <a:off x="-2" y="3658148"/>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Submission &amp; Obedience to Leaders in the Church</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2C3DDE91-6A3D-D571-645B-6F1A469EE89F}"/>
              </a:ext>
            </a:extLst>
          </p:cNvPr>
          <p:cNvSpPr txBox="1"/>
          <p:nvPr/>
        </p:nvSpPr>
        <p:spPr>
          <a:xfrm>
            <a:off x="93642" y="3930938"/>
            <a:ext cx="9039342"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Their service is for our benefit (keeping watch over our souls)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In this, leaders are answerable to God (they will be judged more strictly)</a:t>
            </a:r>
          </a:p>
        </p:txBody>
      </p:sp>
      <p:sp>
        <p:nvSpPr>
          <p:cNvPr id="8" name="TextBox 7">
            <a:extLst>
              <a:ext uri="{FF2B5EF4-FFF2-40B4-BE49-F238E27FC236}">
                <a16:creationId xmlns:a16="http://schemas.microsoft.com/office/drawing/2014/main" id="{1320CEFD-F600-CFE5-3E8C-76434BB8BFC1}"/>
              </a:ext>
            </a:extLst>
          </p:cNvPr>
          <p:cNvSpPr txBox="1"/>
          <p:nvPr/>
        </p:nvSpPr>
        <p:spPr>
          <a:xfrm>
            <a:off x="-2" y="4456871"/>
            <a:ext cx="267710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Keeping watch over souls: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B3FCF555-C08B-50FF-12CA-FB6A7347198E}"/>
              </a:ext>
            </a:extLst>
          </p:cNvPr>
          <p:cNvSpPr txBox="1"/>
          <p:nvPr/>
        </p:nvSpPr>
        <p:spPr>
          <a:xfrm>
            <a:off x="2544896" y="4480727"/>
            <a:ext cx="659910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teach;  encourage;  exhort;  guide;  call to repent;  rebuke</a:t>
            </a:r>
          </a:p>
        </p:txBody>
      </p:sp>
      <p:sp>
        <p:nvSpPr>
          <p:cNvPr id="11" name="TextBox 10">
            <a:extLst>
              <a:ext uri="{FF2B5EF4-FFF2-40B4-BE49-F238E27FC236}">
                <a16:creationId xmlns:a16="http://schemas.microsoft.com/office/drawing/2014/main" id="{0C4EBD34-4BB4-3F02-3D9F-64C0504FB6B0}"/>
              </a:ext>
            </a:extLst>
          </p:cNvPr>
          <p:cNvSpPr txBox="1"/>
          <p:nvPr/>
        </p:nvSpPr>
        <p:spPr>
          <a:xfrm>
            <a:off x="99150" y="4745132"/>
            <a:ext cx="9039341"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tough job made burdensome by poor behaviour;  contempt;  retaliation;  scorn;  displeasure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common but dreadful sin, to rob leaders of their joy in service.</a:t>
            </a:r>
          </a:p>
        </p:txBody>
      </p:sp>
    </p:spTree>
    <p:extLst>
      <p:ext uri="{BB962C8B-B14F-4D97-AF65-F5344CB8AC3E}">
        <p14:creationId xmlns:p14="http://schemas.microsoft.com/office/powerpoint/2010/main" val="271849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0" grpId="0" animBg="1"/>
      <p:bldP spid="10" grpId="0"/>
      <p:bldP spid="15" grpId="0" build="p"/>
      <p:bldP spid="3" grpId="0"/>
      <p:bldP spid="5" grpId="0" build="p"/>
      <p:bldP spid="6" grpId="0"/>
      <p:bldP spid="7" grpId="0"/>
      <p:bldP spid="8" grpId="0"/>
      <p:bldP spid="9"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F6A66B2F-4C74-53DA-B968-E5CE0D7D48B5}"/>
              </a:ext>
            </a:extLst>
          </p:cNvPr>
          <p:cNvSpPr txBox="1"/>
          <p:nvPr/>
        </p:nvSpPr>
        <p:spPr>
          <a:xfrm>
            <a:off x="0" y="1167788"/>
            <a:ext cx="9138492" cy="2062103"/>
          </a:xfrm>
          <a:prstGeom prst="rect">
            <a:avLst/>
          </a:prstGeom>
          <a:solidFill>
            <a:schemeClr val="bg1"/>
          </a:solidFill>
        </p:spPr>
        <p:txBody>
          <a:bodyPr wrap="square" rtlCol="0">
            <a:spAutoFit/>
          </a:bodyPr>
          <a:lstStyle/>
          <a:p>
            <a:pPr>
              <a:buNone/>
            </a:pPr>
            <a:r>
              <a:rPr lang="en-AU" sz="1600" dirty="0">
                <a:latin typeface="Times New Roman" panose="02020603050405020304" pitchFamily="18" charset="0"/>
                <a:ea typeface="Times New Roman" panose="02020603050405020304" pitchFamily="18" charset="0"/>
              </a:rPr>
              <a:t>Luke 12:42–46 (ESV) </a:t>
            </a:r>
          </a:p>
          <a:p>
            <a:pPr>
              <a:buNone/>
            </a:pP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42 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And the Lord said,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“Who then is the faithful and wise manager, whom his master will set over his household, to give them their portion of food at the proper time?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43 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Blessed is that servant whom his master will find so doing when he comes.</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44 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Truly, I say to you, he will set him over all his possessions.</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45 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But if that servant says to himself, ‘My master is delayed in coming,’ and begins to beat the male and female servants, and to eat and drink and get drunk,</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46 </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the master of that servant will come on a day when he does not expect him and at an hour he does not know, and will cut him in pieces and put him with the </a:t>
            </a:r>
            <a:r>
              <a:rPr lang="en-AU" sz="1600" b="1" u="sng"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un</a:t>
            </a:r>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faithful.</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F81C1A71-A9B8-F833-13F2-F05FA73B63E2}"/>
              </a:ext>
            </a:extLst>
          </p:cNvPr>
          <p:cNvSpPr txBox="1"/>
          <p:nvPr/>
        </p:nvSpPr>
        <p:spPr>
          <a:xfrm>
            <a:off x="0" y="165802"/>
            <a:ext cx="9144002"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Jesus is unyielding in His judgment of leaders who abuse the flock.</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168037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5508" y="0"/>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The Biblical Principal </a:t>
            </a:r>
            <a:r>
              <a:rPr lang="en-AU" dirty="0">
                <a:solidFill>
                  <a:schemeClr val="bg1"/>
                </a:solidFill>
                <a:latin typeface="Times New Roman" panose="02020603050405020304" pitchFamily="18" charset="0"/>
                <a:cs typeface="Times New Roman" panose="02020603050405020304" pitchFamily="18" charset="0"/>
              </a:rPr>
              <a:t>(&amp; command)</a:t>
            </a:r>
            <a:r>
              <a:rPr lang="en-AU" sz="2000" dirty="0">
                <a:solidFill>
                  <a:srgbClr val="FFFF00"/>
                </a:solidFill>
                <a:latin typeface="Times New Roman" panose="02020603050405020304" pitchFamily="18" charset="0"/>
                <a:cs typeface="Times New Roman" panose="02020603050405020304" pitchFamily="18" charset="0"/>
              </a:rPr>
              <a:t> to Obey and Submit to our God-appointed Leaders</a:t>
            </a:r>
            <a:endParaRPr lang="en-AU" sz="2000"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1972020" y="638713"/>
            <a:ext cx="7166472" cy="830997"/>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17 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Obey your leaders and submit to them, for they are keeping watch over your souls, as those who will have to give an account.  Let them do this with joy and not with groaning, for that would be of no advantage to you.</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1018" y="1733686"/>
            <a:ext cx="9144002"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Sacrificial servanthood,</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love</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&amp; submission to others – </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the Kingdom of God in action.</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93642" y="1441126"/>
            <a:ext cx="904484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called to Obedience and Submission, but the flesh rebels.</a:t>
            </a:r>
          </a:p>
        </p:txBody>
      </p:sp>
      <p:sp>
        <p:nvSpPr>
          <p:cNvPr id="3" name="TextBox 2">
            <a:extLst>
              <a:ext uri="{FF2B5EF4-FFF2-40B4-BE49-F238E27FC236}">
                <a16:creationId xmlns:a16="http://schemas.microsoft.com/office/drawing/2014/main" id="{FCB10516-4895-40A5-E006-6E9934C841FE}"/>
              </a:ext>
            </a:extLst>
          </p:cNvPr>
          <p:cNvSpPr txBox="1"/>
          <p:nvPr/>
        </p:nvSpPr>
        <p:spPr>
          <a:xfrm>
            <a:off x="0" y="346326"/>
            <a:ext cx="9144002" cy="338554"/>
          </a:xfrm>
          <a:prstGeom prst="rect">
            <a:avLst/>
          </a:prstGeom>
          <a:noFill/>
        </p:spPr>
        <p:txBody>
          <a:bodyPr wrap="square" rtlCol="0">
            <a:spAutoFit/>
          </a:bodyPr>
          <a:lstStyle/>
          <a:p>
            <a:pPr lvl="0" algn="ctr">
              <a:defRPr/>
            </a:pPr>
            <a:r>
              <a:rPr kumimoji="0" lang="en-AU" sz="1600"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A Message for Cowpat Meadows Church</a:t>
            </a:r>
            <a:endParaRPr kumimoji="0" lang="en-AU" sz="1600" i="1"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4AB9F11F-2DB0-1620-6474-1E89F1FF7A8D}"/>
              </a:ext>
            </a:extLst>
          </p:cNvPr>
          <p:cNvSpPr txBox="1"/>
          <p:nvPr/>
        </p:nvSpPr>
        <p:spPr>
          <a:xfrm>
            <a:off x="93642" y="2052642"/>
            <a:ext cx="8980468" cy="646331"/>
          </a:xfrm>
          <a:prstGeom prst="rect">
            <a:avLst/>
          </a:prstGeom>
          <a:noFill/>
          <a:ln>
            <a:solidFill>
              <a:schemeClr val="bg1"/>
            </a:solidFill>
          </a:ln>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False teachers/prophets &amp; those with unrepenting wickedness are disqualified from leadership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First &amp; foremost, we must search ourselves for unfair condemnation.</a:t>
            </a:r>
          </a:p>
        </p:txBody>
      </p:sp>
      <p:sp>
        <p:nvSpPr>
          <p:cNvPr id="7" name="TextBox 6">
            <a:extLst>
              <a:ext uri="{FF2B5EF4-FFF2-40B4-BE49-F238E27FC236}">
                <a16:creationId xmlns:a16="http://schemas.microsoft.com/office/drawing/2014/main" id="{2C3DDE91-6A3D-D571-645B-6F1A469EE89F}"/>
              </a:ext>
            </a:extLst>
          </p:cNvPr>
          <p:cNvSpPr txBox="1"/>
          <p:nvPr/>
        </p:nvSpPr>
        <p:spPr>
          <a:xfrm>
            <a:off x="70484" y="2722829"/>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Leaders serve for our benefit (keeping watch over our souls).  Answerable to God.</a:t>
            </a:r>
          </a:p>
        </p:txBody>
      </p:sp>
      <p:sp>
        <p:nvSpPr>
          <p:cNvPr id="8" name="TextBox 7">
            <a:extLst>
              <a:ext uri="{FF2B5EF4-FFF2-40B4-BE49-F238E27FC236}">
                <a16:creationId xmlns:a16="http://schemas.microsoft.com/office/drawing/2014/main" id="{1320CEFD-F600-CFE5-3E8C-76434BB8BFC1}"/>
              </a:ext>
            </a:extLst>
          </p:cNvPr>
          <p:cNvSpPr txBox="1"/>
          <p:nvPr/>
        </p:nvSpPr>
        <p:spPr>
          <a:xfrm>
            <a:off x="-11018" y="3024117"/>
            <a:ext cx="267710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Keeping watch over souls: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B3FCF555-C08B-50FF-12CA-FB6A7347198E}"/>
              </a:ext>
            </a:extLst>
          </p:cNvPr>
          <p:cNvSpPr txBox="1"/>
          <p:nvPr/>
        </p:nvSpPr>
        <p:spPr>
          <a:xfrm>
            <a:off x="2533880" y="3047973"/>
            <a:ext cx="659910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teach;  encourage;  exhort;  guide;  call to repent;  rebuke</a:t>
            </a:r>
          </a:p>
        </p:txBody>
      </p:sp>
      <p:sp>
        <p:nvSpPr>
          <p:cNvPr id="11" name="TextBox 10">
            <a:extLst>
              <a:ext uri="{FF2B5EF4-FFF2-40B4-BE49-F238E27FC236}">
                <a16:creationId xmlns:a16="http://schemas.microsoft.com/office/drawing/2014/main" id="{0C4EBD34-4BB4-3F02-3D9F-64C0504FB6B0}"/>
              </a:ext>
            </a:extLst>
          </p:cNvPr>
          <p:cNvSpPr txBox="1"/>
          <p:nvPr/>
        </p:nvSpPr>
        <p:spPr>
          <a:xfrm>
            <a:off x="88134" y="3312378"/>
            <a:ext cx="9039341"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tough job made burdensome by poor behaviour;  contempt;  retaliation;  scorn;  displeasure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common but dreadful sin, to rob leaders of their joy in service.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It is Jesus’ role to judge.  Not ours.  Allow leaders the same grace they proclaim to us.</a:t>
            </a:r>
          </a:p>
        </p:txBody>
      </p:sp>
      <p:sp>
        <p:nvSpPr>
          <p:cNvPr id="2" name="TextBox 1">
            <a:extLst>
              <a:ext uri="{FF2B5EF4-FFF2-40B4-BE49-F238E27FC236}">
                <a16:creationId xmlns:a16="http://schemas.microsoft.com/office/drawing/2014/main" id="{AC71859B-8AE6-EF29-5CCD-77E9861A9E05}"/>
              </a:ext>
            </a:extLst>
          </p:cNvPr>
          <p:cNvSpPr txBox="1"/>
          <p:nvPr/>
        </p:nvSpPr>
        <p:spPr>
          <a:xfrm>
            <a:off x="6454" y="4107419"/>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Love our leaders, not because they are lovable or perfect.          A Joy for them &amp; a joy for us.</a:t>
            </a:r>
          </a:p>
        </p:txBody>
      </p:sp>
      <p:sp>
        <p:nvSpPr>
          <p:cNvPr id="12" name="TextBox 11">
            <a:extLst>
              <a:ext uri="{FF2B5EF4-FFF2-40B4-BE49-F238E27FC236}">
                <a16:creationId xmlns:a16="http://schemas.microsoft.com/office/drawing/2014/main" id="{92BBB7DC-A0A5-6583-BCE5-680AD1E92B1B}"/>
              </a:ext>
            </a:extLst>
          </p:cNvPr>
          <p:cNvSpPr txBox="1"/>
          <p:nvPr/>
        </p:nvSpPr>
        <p:spPr>
          <a:xfrm>
            <a:off x="98204" y="4385873"/>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Lord has appointed them;  They keep watch over our souls;  Christ in us will love them.</a:t>
            </a:r>
          </a:p>
        </p:txBody>
      </p:sp>
    </p:spTree>
    <p:extLst>
      <p:ext uri="{BB962C8B-B14F-4D97-AF65-F5344CB8AC3E}">
        <p14:creationId xmlns:p14="http://schemas.microsoft.com/office/powerpoint/2010/main" val="1604250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5508" y="0"/>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The Biblical Principal </a:t>
            </a:r>
            <a:r>
              <a:rPr lang="en-AU" dirty="0">
                <a:solidFill>
                  <a:schemeClr val="bg1"/>
                </a:solidFill>
                <a:latin typeface="Times New Roman" panose="02020603050405020304" pitchFamily="18" charset="0"/>
                <a:cs typeface="Times New Roman" panose="02020603050405020304" pitchFamily="18" charset="0"/>
              </a:rPr>
              <a:t>(&amp; command)</a:t>
            </a:r>
            <a:r>
              <a:rPr lang="en-AU" sz="2000" dirty="0">
                <a:solidFill>
                  <a:srgbClr val="FFFF00"/>
                </a:solidFill>
                <a:latin typeface="Times New Roman" panose="02020603050405020304" pitchFamily="18" charset="0"/>
                <a:cs typeface="Times New Roman" panose="02020603050405020304" pitchFamily="18" charset="0"/>
              </a:rPr>
              <a:t> to Obey and Submit to our God-appointed Leaders</a:t>
            </a:r>
            <a:endParaRPr lang="en-AU" sz="2000"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145605" y="638713"/>
            <a:ext cx="8992887" cy="507831"/>
          </a:xfrm>
          <a:prstGeom prst="rect">
            <a:avLst/>
          </a:prstGeom>
          <a:solidFill>
            <a:schemeClr val="bg1"/>
          </a:solidFill>
        </p:spPr>
        <p:txBody>
          <a:bodyPr wrap="square" rtlCol="0">
            <a:spAutoFit/>
          </a:bodyPr>
          <a:lstStyle/>
          <a:p>
            <a:r>
              <a:rPr lang="en-AU" sz="135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17 </a:t>
            </a:r>
            <a:r>
              <a:rPr lang="en-AU" sz="135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Obey your leaders and submit to them, for they are keeping watch over your souls, as those who will have to give an account.  Let them do this with joy and not with groaning, for that would be of no advantage to you.</a:t>
            </a:r>
            <a:r>
              <a:rPr lang="en-AU" sz="1350" dirty="0"/>
              <a:t> </a:t>
            </a:r>
            <a:endParaRPr lang="en-AU" sz="135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22982" y="1390058"/>
            <a:ext cx="9144002"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Sacrificial servanthood,</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love</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&amp; submission to others – </a:t>
            </a:r>
            <a:r>
              <a:rPr kumimoji="0" lang="en-AU"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the Kingdom of God in action.</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81678" y="1097498"/>
            <a:ext cx="904484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Disciples of Jesus are called to Obedience and Submission, but the flesh rebels.</a:t>
            </a:r>
          </a:p>
        </p:txBody>
      </p:sp>
      <p:sp>
        <p:nvSpPr>
          <p:cNvPr id="3" name="TextBox 2">
            <a:extLst>
              <a:ext uri="{FF2B5EF4-FFF2-40B4-BE49-F238E27FC236}">
                <a16:creationId xmlns:a16="http://schemas.microsoft.com/office/drawing/2014/main" id="{FCB10516-4895-40A5-E006-6E9934C841FE}"/>
              </a:ext>
            </a:extLst>
          </p:cNvPr>
          <p:cNvSpPr txBox="1"/>
          <p:nvPr/>
        </p:nvSpPr>
        <p:spPr>
          <a:xfrm>
            <a:off x="0" y="346326"/>
            <a:ext cx="9144002" cy="338554"/>
          </a:xfrm>
          <a:prstGeom prst="rect">
            <a:avLst/>
          </a:prstGeom>
          <a:noFill/>
        </p:spPr>
        <p:txBody>
          <a:bodyPr wrap="square" rtlCol="0">
            <a:spAutoFit/>
          </a:bodyPr>
          <a:lstStyle/>
          <a:p>
            <a:pPr lvl="0" algn="ctr">
              <a:defRPr/>
            </a:pPr>
            <a:r>
              <a:rPr kumimoji="0" lang="en-AU" sz="1600"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A Message for Cowpat Meadows Church</a:t>
            </a:r>
            <a:endParaRPr kumimoji="0" lang="en-AU" sz="1600" i="1"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4AB9F11F-2DB0-1620-6474-1E89F1FF7A8D}"/>
              </a:ext>
            </a:extLst>
          </p:cNvPr>
          <p:cNvSpPr txBox="1"/>
          <p:nvPr/>
        </p:nvSpPr>
        <p:spPr>
          <a:xfrm>
            <a:off x="81678" y="1709014"/>
            <a:ext cx="8980468" cy="646331"/>
          </a:xfrm>
          <a:prstGeom prst="rect">
            <a:avLst/>
          </a:prstGeom>
          <a:noFill/>
          <a:ln>
            <a:solidFill>
              <a:schemeClr val="bg1"/>
            </a:solidFill>
          </a:ln>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False teachers/prophets &amp; those with unrepenting wickedness are disqualified from leadership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First &amp; foremost, we must search ourselves for unfair condemnation.</a:t>
            </a:r>
          </a:p>
        </p:txBody>
      </p:sp>
      <p:sp>
        <p:nvSpPr>
          <p:cNvPr id="7" name="TextBox 6">
            <a:extLst>
              <a:ext uri="{FF2B5EF4-FFF2-40B4-BE49-F238E27FC236}">
                <a16:creationId xmlns:a16="http://schemas.microsoft.com/office/drawing/2014/main" id="{2C3DDE91-6A3D-D571-645B-6F1A469EE89F}"/>
              </a:ext>
            </a:extLst>
          </p:cNvPr>
          <p:cNvSpPr txBox="1"/>
          <p:nvPr/>
        </p:nvSpPr>
        <p:spPr>
          <a:xfrm>
            <a:off x="81502" y="2290125"/>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Leaders serve for our benefit (keeping watch over our souls).  Answerable to God.</a:t>
            </a:r>
          </a:p>
        </p:txBody>
      </p:sp>
      <p:sp>
        <p:nvSpPr>
          <p:cNvPr id="8" name="TextBox 7">
            <a:extLst>
              <a:ext uri="{FF2B5EF4-FFF2-40B4-BE49-F238E27FC236}">
                <a16:creationId xmlns:a16="http://schemas.microsoft.com/office/drawing/2014/main" id="{1320CEFD-F600-CFE5-3E8C-76434BB8BFC1}"/>
              </a:ext>
            </a:extLst>
          </p:cNvPr>
          <p:cNvSpPr txBox="1"/>
          <p:nvPr/>
        </p:nvSpPr>
        <p:spPr>
          <a:xfrm>
            <a:off x="0" y="2579764"/>
            <a:ext cx="267710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Keeping watch over souls: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B3FCF555-C08B-50FF-12CA-FB6A7347198E}"/>
              </a:ext>
            </a:extLst>
          </p:cNvPr>
          <p:cNvSpPr txBox="1"/>
          <p:nvPr/>
        </p:nvSpPr>
        <p:spPr>
          <a:xfrm>
            <a:off x="2544898" y="2603620"/>
            <a:ext cx="659910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teach;  encourage;  exhort;  guide;  call to repent;  rebuke</a:t>
            </a:r>
          </a:p>
        </p:txBody>
      </p:sp>
      <p:sp>
        <p:nvSpPr>
          <p:cNvPr id="11" name="TextBox 10">
            <a:extLst>
              <a:ext uri="{FF2B5EF4-FFF2-40B4-BE49-F238E27FC236}">
                <a16:creationId xmlns:a16="http://schemas.microsoft.com/office/drawing/2014/main" id="{0C4EBD34-4BB4-3F02-3D9F-64C0504FB6B0}"/>
              </a:ext>
            </a:extLst>
          </p:cNvPr>
          <p:cNvSpPr txBox="1"/>
          <p:nvPr/>
        </p:nvSpPr>
        <p:spPr>
          <a:xfrm>
            <a:off x="99152" y="2868025"/>
            <a:ext cx="9039341"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tough job made burdensome by poor behaviour;  contempt;  retaliation;  scorn;  displeasure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common but dreadful sin, to rob leaders of their joy in service.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It is Jesus’ role to judge.  Not ours.  Allow leaders the same grace they proclaim to us.</a:t>
            </a:r>
          </a:p>
        </p:txBody>
      </p:sp>
      <p:sp>
        <p:nvSpPr>
          <p:cNvPr id="2" name="TextBox 1">
            <a:extLst>
              <a:ext uri="{FF2B5EF4-FFF2-40B4-BE49-F238E27FC236}">
                <a16:creationId xmlns:a16="http://schemas.microsoft.com/office/drawing/2014/main" id="{AC71859B-8AE6-EF29-5CCD-77E9861A9E05}"/>
              </a:ext>
            </a:extLst>
          </p:cNvPr>
          <p:cNvSpPr txBox="1"/>
          <p:nvPr/>
        </p:nvSpPr>
        <p:spPr>
          <a:xfrm>
            <a:off x="17472" y="3663066"/>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Love our leaders, not because they are lovable or perfect.          A Joy for them &amp; a joy for us.</a:t>
            </a:r>
          </a:p>
        </p:txBody>
      </p:sp>
      <p:sp>
        <p:nvSpPr>
          <p:cNvPr id="12" name="TextBox 11">
            <a:extLst>
              <a:ext uri="{FF2B5EF4-FFF2-40B4-BE49-F238E27FC236}">
                <a16:creationId xmlns:a16="http://schemas.microsoft.com/office/drawing/2014/main" id="{92BBB7DC-A0A5-6583-BCE5-680AD1E92B1B}"/>
              </a:ext>
            </a:extLst>
          </p:cNvPr>
          <p:cNvSpPr txBox="1"/>
          <p:nvPr/>
        </p:nvSpPr>
        <p:spPr>
          <a:xfrm>
            <a:off x="109222" y="3941520"/>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Lord has appointed them;  They keep watch over our souls;  Christ in us will love them.</a:t>
            </a:r>
          </a:p>
        </p:txBody>
      </p:sp>
      <p:sp>
        <p:nvSpPr>
          <p:cNvPr id="13" name="TextBox 12">
            <a:extLst>
              <a:ext uri="{FF2B5EF4-FFF2-40B4-BE49-F238E27FC236}">
                <a16:creationId xmlns:a16="http://schemas.microsoft.com/office/drawing/2014/main" id="{A9A14881-8302-6E7E-14C5-D03C8C879668}"/>
              </a:ext>
            </a:extLst>
          </p:cNvPr>
          <p:cNvSpPr txBox="1"/>
          <p:nvPr/>
        </p:nvSpPr>
        <p:spPr>
          <a:xfrm>
            <a:off x="-5508" y="4248436"/>
            <a:ext cx="9144000" cy="315471"/>
          </a:xfrm>
          <a:prstGeom prst="rect">
            <a:avLst/>
          </a:prstGeom>
          <a:solidFill>
            <a:schemeClr val="bg1"/>
          </a:solidFill>
        </p:spPr>
        <p:txBody>
          <a:bodyPr wrap="square" rtlCol="0">
            <a:spAutoFit/>
          </a:bodyPr>
          <a:lstStyle/>
          <a:p>
            <a:r>
              <a:rPr lang="en-AU" sz="1450" b="1" baseline="30000" dirty="0">
                <a:latin typeface="Comic Sans MS" panose="030F0902030302020204" pitchFamily="66" charset="0"/>
              </a:rPr>
              <a:t>18 </a:t>
            </a:r>
            <a:r>
              <a:rPr lang="en-AU" sz="1450" dirty="0">
                <a:latin typeface="Comic Sans MS" panose="030F0902030302020204" pitchFamily="66" charset="0"/>
              </a:rPr>
              <a:t>Pray for us, for we are sure that we have a clear conscience, desiring to act honourably in all things. </a:t>
            </a:r>
            <a:endParaRPr lang="en-AU" sz="1450" dirty="0">
              <a:latin typeface="Comic Sans MS" panose="030F0902030302020204" pitchFamily="66" charset="0"/>
              <a:ea typeface="Times New Roman" panose="02020603050405020304" pitchFamily="18" charset="0"/>
            </a:endParaRPr>
          </a:p>
        </p:txBody>
      </p:sp>
      <p:sp>
        <p:nvSpPr>
          <p:cNvPr id="14" name="TextBox 13">
            <a:extLst>
              <a:ext uri="{FF2B5EF4-FFF2-40B4-BE49-F238E27FC236}">
                <a16:creationId xmlns:a16="http://schemas.microsoft.com/office/drawing/2014/main" id="{9CCFF45D-781E-081D-6E4F-BA4B09BC71B7}"/>
              </a:ext>
            </a:extLst>
          </p:cNvPr>
          <p:cNvSpPr txBox="1"/>
          <p:nvPr/>
        </p:nvSpPr>
        <p:spPr>
          <a:xfrm>
            <a:off x="97573" y="4529764"/>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Praying loving prayers for our leaders.  (Resentment dissolves;  Tensions relax.)</a:t>
            </a:r>
          </a:p>
        </p:txBody>
      </p:sp>
      <p:sp>
        <p:nvSpPr>
          <p:cNvPr id="16" name="TextBox 15">
            <a:extLst>
              <a:ext uri="{FF2B5EF4-FFF2-40B4-BE49-F238E27FC236}">
                <a16:creationId xmlns:a16="http://schemas.microsoft.com/office/drawing/2014/main" id="{59D54B4D-3F27-DD89-A5B9-CFEF3873AE23}"/>
              </a:ext>
            </a:extLst>
          </p:cNvPr>
          <p:cNvSpPr txBox="1"/>
          <p:nvPr/>
        </p:nvSpPr>
        <p:spPr>
          <a:xfrm>
            <a:off x="-11648" y="4871046"/>
            <a:ext cx="546310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When a leader who serves honourably is unfairly judged.</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7" name="TextBox 16">
            <a:extLst>
              <a:ext uri="{FF2B5EF4-FFF2-40B4-BE49-F238E27FC236}">
                <a16:creationId xmlns:a16="http://schemas.microsoft.com/office/drawing/2014/main" id="{EEAC0024-295D-3B19-16CE-F01AA2E0D3D0}"/>
              </a:ext>
            </a:extLst>
          </p:cNvPr>
          <p:cNvSpPr txBox="1"/>
          <p:nvPr/>
        </p:nvSpPr>
        <p:spPr>
          <a:xfrm>
            <a:off x="5377001" y="4862952"/>
            <a:ext cx="376117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Grievous pain.  A robbing of joy.</a:t>
            </a:r>
          </a:p>
        </p:txBody>
      </p:sp>
      <p:sp>
        <p:nvSpPr>
          <p:cNvPr id="18" name="TextBox 17">
            <a:extLst>
              <a:ext uri="{FF2B5EF4-FFF2-40B4-BE49-F238E27FC236}">
                <a16:creationId xmlns:a16="http://schemas.microsoft.com/office/drawing/2014/main" id="{D618FBD5-6425-9CCA-3936-05E0420CEA49}"/>
              </a:ext>
            </a:extLst>
          </p:cNvPr>
          <p:cNvSpPr txBox="1"/>
          <p:nvPr/>
        </p:nvSpPr>
        <p:spPr>
          <a:xfrm>
            <a:off x="97573" y="5172796"/>
            <a:ext cx="903934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flesh wants to distance &amp; get rid of the one we are at odds with.  The Spirit =  Restoration</a:t>
            </a:r>
          </a:p>
        </p:txBody>
      </p:sp>
    </p:spTree>
    <p:extLst>
      <p:ext uri="{BB962C8B-B14F-4D97-AF65-F5344CB8AC3E}">
        <p14:creationId xmlns:p14="http://schemas.microsoft.com/office/powerpoint/2010/main" val="335807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27828</TotalTime>
  <Words>1118</Words>
  <Application>Microsoft Macintosh PowerPoint</Application>
  <PresentationFormat>On-screen Show (16:10)</PresentationFormat>
  <Paragraphs>74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382</cp:revision>
  <cp:lastPrinted>2025-11-14T23:15:00Z</cp:lastPrinted>
  <dcterms:created xsi:type="dcterms:W3CDTF">2024-07-12T04:24:48Z</dcterms:created>
  <dcterms:modified xsi:type="dcterms:W3CDTF">2025-11-14T23:23:19Z</dcterms:modified>
</cp:coreProperties>
</file>